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62" r:id="rId3"/>
    <p:sldId id="280" r:id="rId4"/>
    <p:sldId id="276" r:id="rId5"/>
    <p:sldId id="278" r:id="rId6"/>
    <p:sldId id="312" r:id="rId7"/>
    <p:sldId id="281" r:id="rId8"/>
    <p:sldId id="310" r:id="rId9"/>
    <p:sldId id="303" r:id="rId10"/>
    <p:sldId id="311" r:id="rId11"/>
    <p:sldId id="28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hyperlink" Target="https://rcboe.instructuremedia.com/embed/048204ea-777e-4c04-9fc0-357111372c96" TargetMode="External"/><Relationship Id="rId5" Type="http://schemas.openxmlformats.org/officeDocument/2006/relationships/hyperlink" Target="https://www.rcboe.org/Domain/16265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http://www.pngall.com/communication-p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112E4-1023-4FBE-9D69-8A75B59A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190" y="325313"/>
            <a:ext cx="9392307" cy="10738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Footlight MT Light"/>
                <a:ea typeface="+mj-lt"/>
                <a:cs typeface="+mj-lt"/>
              </a:rPr>
              <a:t>Brian </a:t>
            </a:r>
            <a:r>
              <a:rPr lang="en-US" dirty="0" err="1">
                <a:solidFill>
                  <a:srgbClr val="0070C0"/>
                </a:solidFill>
                <a:latin typeface="Footlight MT Light"/>
                <a:ea typeface="+mj-lt"/>
                <a:cs typeface="+mj-lt"/>
              </a:rPr>
              <a:t>baldowski</a:t>
            </a:r>
            <a:r>
              <a:rPr lang="en-US" dirty="0">
                <a:solidFill>
                  <a:srgbClr val="0070C0"/>
                </a:solidFill>
                <a:latin typeface="Footlight MT Light"/>
                <a:ea typeface="+mj-lt"/>
                <a:cs typeface="+mj-lt"/>
              </a:rPr>
              <a:t/>
            </a:r>
            <a:br>
              <a:rPr lang="en-US" dirty="0">
                <a:solidFill>
                  <a:srgbClr val="0070C0"/>
                </a:solidFill>
                <a:latin typeface="Footlight MT Light"/>
                <a:ea typeface="+mj-lt"/>
                <a:cs typeface="+mj-lt"/>
              </a:rPr>
            </a:br>
            <a:r>
              <a:rPr lang="en-US" dirty="0">
                <a:solidFill>
                  <a:srgbClr val="0070C0"/>
                </a:solidFill>
                <a:latin typeface="Footlight MT Light"/>
                <a:ea typeface="+mj-lt"/>
                <a:cs typeface="+mj-lt"/>
              </a:rPr>
              <a:t>8</a:t>
            </a:r>
            <a:r>
              <a:rPr lang="en-US" baseline="30000" dirty="0">
                <a:solidFill>
                  <a:srgbClr val="0070C0"/>
                </a:solidFill>
                <a:latin typeface="Footlight MT Light"/>
                <a:ea typeface="+mj-lt"/>
                <a:cs typeface="+mj-lt"/>
              </a:rPr>
              <a:t>th</a:t>
            </a:r>
            <a:r>
              <a:rPr lang="en-US" dirty="0">
                <a:solidFill>
                  <a:srgbClr val="0070C0"/>
                </a:solidFill>
                <a:latin typeface="Footlight MT Light"/>
                <a:ea typeface="+mj-lt"/>
                <a:cs typeface="+mj-lt"/>
              </a:rPr>
              <a:t> grade language arts  </a:t>
            </a:r>
            <a:r>
              <a:rPr lang="en-US" dirty="0">
                <a:solidFill>
                  <a:srgbClr val="0070C0"/>
                </a:solidFill>
                <a:latin typeface="Gigi"/>
                <a:ea typeface="+mj-lt"/>
                <a:cs typeface="+mj-lt"/>
              </a:rPr>
              <a:t/>
            </a:r>
            <a:br>
              <a:rPr lang="en-US" dirty="0">
                <a:solidFill>
                  <a:srgbClr val="0070C0"/>
                </a:solidFill>
                <a:latin typeface="Gigi"/>
                <a:ea typeface="+mj-lt"/>
                <a:cs typeface="+mj-lt"/>
              </a:rPr>
            </a:br>
            <a:endParaRPr lang="en-US" dirty="0">
              <a:latin typeface="Gigi"/>
              <a:ea typeface="+mj-lt"/>
              <a:cs typeface="+mj-lt"/>
            </a:endParaRPr>
          </a:p>
          <a:p>
            <a:pPr algn="ctr"/>
            <a:endParaRPr lang="en-US" dirty="0">
              <a:ea typeface="+mj-lt"/>
              <a:cs typeface="+mj-lt"/>
            </a:endParaRPr>
          </a:p>
          <a:p>
            <a:pPr algn="ctr"/>
            <a:endParaRPr lang="en-US" dirty="0">
              <a:ea typeface="+mj-lt"/>
              <a:cs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4540BB-9241-4193-A445-77DA9B564C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68305" cy="6913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42" y="1981352"/>
            <a:ext cx="6724346" cy="3362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2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72">
        <p:circle/>
      </p:transition>
    </mc:Choice>
    <mc:Fallback xmlns="">
      <p:transition spd="slow" advTm="4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790E1-C0A8-4FD3-8AC8-5E21DB0B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RCSS Learning Platform and Canvas </a:t>
            </a: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737B739-322D-4595-B65A-3077BF56C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7636" y="2203553"/>
            <a:ext cx="1861969" cy="1883538"/>
          </a:xfrm>
        </p:spPr>
      </p:pic>
      <p:pic>
        <p:nvPicPr>
          <p:cNvPr id="5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E5E0BDF2-A4E6-4760-A93B-7F1CF824D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94" y="2172576"/>
            <a:ext cx="1768981" cy="1890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26CA9D-CE23-4C53-BE42-4A17B6480CB2}"/>
              </a:ext>
            </a:extLst>
          </p:cNvPr>
          <p:cNvSpPr txBox="1"/>
          <p:nvPr/>
        </p:nvSpPr>
        <p:spPr>
          <a:xfrm>
            <a:off x="3796144" y="4562990"/>
            <a:ext cx="337101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Click link to watch Tutorial Video 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5"/>
              </a:rPr>
              <a:t>https://www.rcboe.org/Domain/16265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6A8C43-1A3C-4D64-9C4C-865855B221B0}"/>
              </a:ext>
            </a:extLst>
          </p:cNvPr>
          <p:cNvSpPr txBox="1"/>
          <p:nvPr/>
        </p:nvSpPr>
        <p:spPr>
          <a:xfrm>
            <a:off x="693693" y="4535696"/>
            <a:ext cx="32032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Your child will login through Launch Pad to access RCBOE Canvas.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22617B-0C59-4FDA-A5DA-0AADDB6DF990}"/>
              </a:ext>
            </a:extLst>
          </p:cNvPr>
          <p:cNvSpPr txBox="1"/>
          <p:nvPr/>
        </p:nvSpPr>
        <p:spPr>
          <a:xfrm>
            <a:off x="7062047" y="1975532"/>
            <a:ext cx="469669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New to the Richmond County</a:t>
            </a:r>
            <a:r>
              <a:rPr lang="en-US" sz="2000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Go to rcboe.org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Click Student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Click Launch Pad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5645" y="3824326"/>
            <a:ext cx="4543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Watch logging into Canvas as a student. </a:t>
            </a:r>
          </a:p>
          <a:p>
            <a:endParaRPr lang="en-US" b="1" dirty="0"/>
          </a:p>
          <a:p>
            <a:r>
              <a:rPr lang="en-US" dirty="0">
                <a:hlinkClick r:id="rId6"/>
              </a:rPr>
              <a:t>https://rcboe.instructuremedia.com/embed/048204ea-777e-4c04-9fc0-357111372c96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91897A-0989-4798-88F2-36483CDF14A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74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861">
        <p15:prstTrans prst="wind"/>
      </p:transition>
    </mc:Choice>
    <mc:Fallback xmlns="">
      <p:transition spd="slow" advTm="11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6385B-499F-42CE-AB9F-9916D004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Footlight MT Light"/>
              </a:rPr>
              <a:t>Mr. </a:t>
            </a:r>
            <a:r>
              <a:rPr lang="en-US" sz="4000" dirty="0" err="1">
                <a:latin typeface="Footlight MT Light"/>
              </a:rPr>
              <a:t>baldowski’s</a:t>
            </a:r>
            <a:r>
              <a:rPr lang="en-US" sz="4000" dirty="0">
                <a:latin typeface="Footlight MT Light"/>
              </a:rPr>
              <a:t> Contact Information </a:t>
            </a:r>
          </a:p>
        </p:txBody>
      </p:sp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5FFB3AF-2C52-4086-9489-F6163203B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-780000">
            <a:off x="1245079" y="2179537"/>
            <a:ext cx="3447689" cy="27289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35C4AE9-BFF5-4A59-AABC-5421A5271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352" y="2015732"/>
            <a:ext cx="5649502" cy="345061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baldobr@Richmond.k12.ga.us</a:t>
            </a:r>
          </a:p>
          <a:p>
            <a:r>
              <a:rPr lang="en-US" sz="3200" dirty="0"/>
              <a:t>rmd.at/</a:t>
            </a:r>
            <a:r>
              <a:rPr lang="en-US" sz="3200" dirty="0" err="1"/>
              <a:t>baldowski</a:t>
            </a:r>
            <a:r>
              <a:rPr lang="en-US" sz="3200" dirty="0"/>
              <a:t> (see Remind instructions page)</a:t>
            </a:r>
          </a:p>
          <a:p>
            <a:r>
              <a:rPr lang="en-US" sz="3200" dirty="0"/>
              <a:t>https://www.rcboe.org/Domain/17821</a:t>
            </a:r>
          </a:p>
          <a:p>
            <a:r>
              <a:rPr lang="en-US" sz="3200" dirty="0"/>
              <a:t>School Number 706-737-7288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1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878">
        <p14:glitter pattern="hexagon"/>
      </p:transition>
    </mc:Choice>
    <mc:Fallback xmlns="">
      <p:transition spd="slow" advTm="6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736"/>
            <a:ext cx="12192000" cy="6785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MISSION</a:t>
            </a:r>
          </a:p>
          <a:p>
            <a:pPr marL="0" indent="0">
              <a:buNone/>
            </a:pPr>
            <a:r>
              <a:rPr lang="en-US" dirty="0"/>
              <a:t>Our mission is to provide an engaging school experience where arts permeate school curriculum and students ROAR! (Resilient, Observe Self-control, Accountable, Respectful)</a:t>
            </a:r>
          </a:p>
          <a:p>
            <a:pPr marL="0" indent="0" algn="ctr">
              <a:buNone/>
            </a:pPr>
            <a:r>
              <a:rPr lang="en-US" b="1" dirty="0"/>
              <a:t>VISION</a:t>
            </a:r>
          </a:p>
          <a:p>
            <a:pPr marL="0" indent="0" algn="ctr">
              <a:buNone/>
            </a:pPr>
            <a:r>
              <a:rPr lang="en-US" b="1" dirty="0"/>
              <a:t>D.R.A.G.O.N.S.</a:t>
            </a:r>
          </a:p>
          <a:p>
            <a:pPr marL="0" indent="0">
              <a:buNone/>
            </a:pPr>
            <a:r>
              <a:rPr lang="en-US" dirty="0"/>
              <a:t>Developing Rigorous Academic Growth and Opportunity Necessary for Success!</a:t>
            </a:r>
          </a:p>
          <a:p>
            <a:pPr marL="0" indent="0" algn="ctr">
              <a:buNone/>
            </a:pPr>
            <a:r>
              <a:rPr lang="en-US" b="1" dirty="0"/>
              <a:t>BELIEFS</a:t>
            </a:r>
          </a:p>
          <a:p>
            <a:pPr marL="0" indent="0">
              <a:buNone/>
            </a:pPr>
            <a:r>
              <a:rPr lang="en-US" dirty="0"/>
              <a:t>We believe:</a:t>
            </a:r>
          </a:p>
          <a:p>
            <a:pPr marL="0" indent="0">
              <a:buNone/>
            </a:pPr>
            <a:r>
              <a:rPr lang="en-US" dirty="0"/>
              <a:t>· Every student can learn; and that it is our duty and responsibility to teach them.</a:t>
            </a:r>
          </a:p>
          <a:p>
            <a:pPr marL="0" indent="0">
              <a:buNone/>
            </a:pPr>
            <a:r>
              <a:rPr lang="en-US" dirty="0"/>
              <a:t>· Early adolescents are developmentally unique and have needs that are different from the needs of elementary and high school students.</a:t>
            </a:r>
          </a:p>
          <a:p>
            <a:pPr marL="0" indent="0">
              <a:buNone/>
            </a:pPr>
            <a:r>
              <a:rPr lang="en-US" dirty="0"/>
              <a:t>· It is our duty and responsibility to provide a program that meets the educational, emotional, physical, and social needs of this age group.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347" y="862445"/>
            <a:ext cx="1265761" cy="17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2419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30" y="0"/>
            <a:ext cx="5392882" cy="1325563"/>
          </a:xfrm>
        </p:spPr>
        <p:txBody>
          <a:bodyPr/>
          <a:lstStyle/>
          <a:p>
            <a:r>
              <a:rPr lang="en-US" dirty="0"/>
              <a:t>About Mr. </a:t>
            </a:r>
            <a:r>
              <a:rPr lang="en-US" dirty="0" err="1"/>
              <a:t>Baldowski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435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My Schools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281" y="-42008"/>
            <a:ext cx="3532043" cy="2362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766" y="5870"/>
            <a:ext cx="3958676" cy="2541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9" y="2018035"/>
            <a:ext cx="12196330" cy="2439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7700"/>
            <a:ext cx="12192000" cy="240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2E7588-777F-4B27-BD5F-C8BEC8DDD26B}"/>
              </a:ext>
            </a:extLst>
          </p:cNvPr>
          <p:cNvSpPr txBox="1"/>
          <p:nvPr/>
        </p:nvSpPr>
        <p:spPr>
          <a:xfrm>
            <a:off x="5485793" y="-19905"/>
            <a:ext cx="274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Gracewood</a:t>
            </a:r>
            <a:r>
              <a:rPr lang="en-US" b="1" dirty="0"/>
              <a:t> Elementary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059635-090E-4976-9C8B-AA6EC86A1ABB}"/>
              </a:ext>
            </a:extLst>
          </p:cNvPr>
          <p:cNvSpPr txBox="1"/>
          <p:nvPr/>
        </p:nvSpPr>
        <p:spPr>
          <a:xfrm>
            <a:off x="8594680" y="57251"/>
            <a:ext cx="2990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Sego Middle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2E7588-777F-4B27-BD5F-C8BEC8DDD26B}"/>
              </a:ext>
            </a:extLst>
          </p:cNvPr>
          <p:cNvSpPr txBox="1"/>
          <p:nvPr/>
        </p:nvSpPr>
        <p:spPr>
          <a:xfrm>
            <a:off x="8232442" y="4844523"/>
            <a:ext cx="223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Augusta University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793255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50" y="263103"/>
            <a:ext cx="3107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My Awards/Degrees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20" y="1075192"/>
            <a:ext cx="1635862" cy="1054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" y="3100105"/>
            <a:ext cx="1611843" cy="1227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2" y="2103526"/>
            <a:ext cx="1635863" cy="981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592440"/>
            <a:ext cx="1611843" cy="1247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563" y="1735149"/>
            <a:ext cx="1584813" cy="1238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6506" y="2992373"/>
            <a:ext cx="1584605" cy="1227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5" y="4316881"/>
            <a:ext cx="1635863" cy="1275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7995" y="0"/>
            <a:ext cx="4264006" cy="3211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9424" y="3197449"/>
            <a:ext cx="4556103" cy="3642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1842" y="5511587"/>
            <a:ext cx="1687582" cy="1330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5526" y="3197449"/>
            <a:ext cx="4336474" cy="3678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4323" y="12493"/>
            <a:ext cx="4601663" cy="32058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5863" y="4201888"/>
            <a:ext cx="1622901" cy="13199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63" y="747360"/>
            <a:ext cx="1595248" cy="9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4259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1508" y="0"/>
            <a:ext cx="25749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My family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28" y="3596064"/>
            <a:ext cx="3190756" cy="3190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210" y="5329236"/>
            <a:ext cx="3148472" cy="1485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309" y="3061902"/>
            <a:ext cx="1700501" cy="2267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102" y="5329237"/>
            <a:ext cx="2038350" cy="1528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383" y="3588805"/>
            <a:ext cx="2044408" cy="1740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3" y="-1"/>
            <a:ext cx="3191568" cy="3524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850" y="3517265"/>
            <a:ext cx="2074578" cy="33407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1413" y="3269114"/>
            <a:ext cx="2194381" cy="1645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7671" y="774356"/>
            <a:ext cx="5286362" cy="28217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9695" y="3596063"/>
            <a:ext cx="1325629" cy="176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60" y="2853334"/>
            <a:ext cx="1892732" cy="1261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4033" y="0"/>
            <a:ext cx="3830545" cy="326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7682" y="4914901"/>
            <a:ext cx="2067073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4653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104645-29F2-4E31-BFC4-4E612F66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>
                <a:latin typeface="Baskerville Old Face"/>
                <a:cs typeface="AngsanaUPC"/>
              </a:rPr>
              <a:t>Daily Schedule</a:t>
            </a:r>
            <a:endParaRPr lang="en-US" sz="4800">
              <a:latin typeface="Baskerville Old Face"/>
              <a:cs typeface="AngsanaUP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9101EC-8CD2-47FE-AC7E-1455593DD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20640000">
            <a:off x="1365888" y="2160791"/>
            <a:ext cx="3185197" cy="3018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>
              <a:ea typeface="+mn-lt"/>
              <a:cs typeface="+mn-lt"/>
            </a:endParaRPr>
          </a:p>
          <a:p>
            <a:endParaRPr lang="en-US" sz="3600">
              <a:latin typeface="Bookman Old Style"/>
            </a:endParaRPr>
          </a:p>
          <a:p>
            <a:endParaRPr lang="en-US" sz="3600">
              <a:latin typeface="Bookman Old Style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7A5901-E9C3-4109-8013-CF8B3BE99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5789" y="2011504"/>
            <a:ext cx="8380393" cy="40452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smtClean="0"/>
              <a:t>ELT 9:20-9:50</a:t>
            </a:r>
          </a:p>
          <a:p>
            <a:r>
              <a:rPr lang="en-US" sz="2400" dirty="0" smtClean="0"/>
              <a:t>1st </a:t>
            </a:r>
            <a:r>
              <a:rPr lang="en-US" sz="2400" dirty="0"/>
              <a:t>Period 8</a:t>
            </a:r>
            <a:r>
              <a:rPr lang="en-US" sz="2400" baseline="30000" dirty="0"/>
              <a:t>th</a:t>
            </a:r>
            <a:r>
              <a:rPr lang="en-US" sz="2400" dirty="0"/>
              <a:t> Grade ELA / Homeroom </a:t>
            </a:r>
            <a:r>
              <a:rPr lang="en-US" sz="2400" dirty="0" smtClean="0"/>
              <a:t>9:50-10:45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dirty="0"/>
              <a:t>2nd Period 8</a:t>
            </a:r>
            <a:r>
              <a:rPr lang="en-US" sz="2400" baseline="30000" dirty="0"/>
              <a:t>th</a:t>
            </a:r>
            <a:r>
              <a:rPr lang="en-US" sz="2400" dirty="0"/>
              <a:t> Grade ELA / </a:t>
            </a:r>
            <a:r>
              <a:rPr lang="en-US" sz="2400" dirty="0" smtClean="0"/>
              <a:t>Lunch 10:45-12:10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dirty="0"/>
              <a:t>3rd Period 8</a:t>
            </a:r>
            <a:r>
              <a:rPr lang="en-US" sz="2400" baseline="30000" dirty="0"/>
              <a:t>th</a:t>
            </a:r>
            <a:r>
              <a:rPr lang="en-US" sz="2400" dirty="0"/>
              <a:t> Grade ELA </a:t>
            </a:r>
            <a:r>
              <a:rPr lang="en-US" sz="2400" dirty="0" smtClean="0"/>
              <a:t>12:10-1:05</a:t>
            </a:r>
            <a:endParaRPr lang="en-US" sz="2400" dirty="0"/>
          </a:p>
          <a:p>
            <a:r>
              <a:rPr lang="en-US" sz="2400" dirty="0"/>
              <a:t>4th Period 8</a:t>
            </a:r>
            <a:r>
              <a:rPr lang="en-US" sz="2400" baseline="30000" dirty="0"/>
              <a:t>th</a:t>
            </a:r>
            <a:r>
              <a:rPr lang="en-US" sz="2400" dirty="0"/>
              <a:t> Grade </a:t>
            </a:r>
            <a:r>
              <a:rPr lang="en-US" sz="2400" dirty="0" smtClean="0"/>
              <a:t>ELA / SEL 1:05-2:30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dirty="0"/>
              <a:t>5th Period Planning / Connections </a:t>
            </a:r>
            <a:r>
              <a:rPr lang="en-US" sz="2400" dirty="0" smtClean="0"/>
              <a:t>2:35-4:05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Graphic 12" descr="List">
            <a:extLst>
              <a:ext uri="{FF2B5EF4-FFF2-40B4-BE49-F238E27FC236}">
                <a16:creationId xmlns:a16="http://schemas.microsoft.com/office/drawing/2014/main" xmlns="" id="{AC1BE7F0-C453-42C4-B24D-0614FA861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-900000">
            <a:off x="48479" y="2067945"/>
            <a:ext cx="3502323" cy="3646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68133"/>
      </p:ext>
    </p:extLst>
  </p:cSld>
  <p:clrMapOvr>
    <a:masterClrMapping/>
  </p:clrMapOvr>
  <p:transition spd="slow" advTm="61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  <a:ea typeface="+mj-lt"/>
                <a:cs typeface="+mj-lt"/>
              </a:rPr>
              <a:t>CHECKOUT </a:t>
            </a:r>
            <a:r>
              <a:rPr lang="en-US" dirty="0" smtClean="0">
                <a:latin typeface="Baskerville Old Face" panose="02020602080505020303" pitchFamily="18" charset="0"/>
                <a:ea typeface="+mj-lt"/>
                <a:cs typeface="+mj-lt"/>
              </a:rPr>
              <a:t>Mr. </a:t>
            </a:r>
            <a:r>
              <a:rPr lang="en-US" dirty="0" err="1" smtClean="0">
                <a:latin typeface="Baskerville Old Face" panose="02020602080505020303" pitchFamily="18" charset="0"/>
                <a:ea typeface="+mj-lt"/>
                <a:cs typeface="+mj-lt"/>
              </a:rPr>
              <a:t>Baldowski’s</a:t>
            </a:r>
            <a:r>
              <a:rPr lang="en-US" dirty="0" smtClean="0">
                <a:latin typeface="Baskerville Old Face" panose="02020602080505020303" pitchFamily="18" charset="0"/>
                <a:ea typeface="+mj-lt"/>
                <a:cs typeface="+mj-lt"/>
              </a:rPr>
              <a:t> </a:t>
            </a:r>
            <a:r>
              <a:rPr lang="en-US" dirty="0">
                <a:latin typeface="Baskerville Old Face" panose="02020602080505020303" pitchFamily="18" charset="0"/>
                <a:ea typeface="+mj-lt"/>
                <a:cs typeface="+mj-lt"/>
              </a:rPr>
              <a:t>WEBSITE TO VIEW THE FOLLOWING INFORMATION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 Old Face" panose="02020602080505020303" pitchFamily="18" charset="0"/>
                <a:ea typeface="+mn-lt"/>
                <a:cs typeface="+mn-lt"/>
              </a:rPr>
              <a:t>Week At A Glance (WAG)</a:t>
            </a:r>
          </a:p>
          <a:p>
            <a:r>
              <a:rPr lang="en-US" sz="3600" dirty="0">
                <a:latin typeface="Baskerville Old Face" panose="02020602080505020303" pitchFamily="18" charset="0"/>
              </a:rPr>
              <a:t>Class Syllabus/Supply List</a:t>
            </a:r>
          </a:p>
          <a:p>
            <a:r>
              <a:rPr lang="en-US" sz="3600" dirty="0">
                <a:latin typeface="Baskerville Old Face" panose="02020602080505020303" pitchFamily="18" charset="0"/>
              </a:rPr>
              <a:t>Resources</a:t>
            </a:r>
          </a:p>
          <a:p>
            <a:r>
              <a:rPr lang="en-US" sz="3600" dirty="0">
                <a:latin typeface="Baskerville Old Face" panose="02020602080505020303" pitchFamily="18" charset="0"/>
                <a:ea typeface="+mn-lt"/>
                <a:cs typeface="+mn-lt"/>
              </a:rPr>
              <a:t>Additional Information</a:t>
            </a:r>
          </a:p>
          <a:p>
            <a:endParaRPr lang="en-US" sz="3600" dirty="0">
              <a:latin typeface="Baskerville Old Face" panose="0202060208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712356"/>
      </p:ext>
    </p:extLst>
  </p:cSld>
  <p:clrMapOvr>
    <a:masterClrMapping/>
  </p:clrMapOvr>
  <p:transition spd="slow" advTm="54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06763-14A4-4920-B266-8438E532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Arrival and Dismissal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D72D31-5CA7-4BE4-94DA-C6B9E8387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20170"/>
            <a:ext cx="4803127" cy="36902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latin typeface="FrankRuehl"/>
                <a:cs typeface="FrankRuehl"/>
              </a:rPr>
              <a:t>Morning Arrival</a:t>
            </a:r>
          </a:p>
          <a:p>
            <a:r>
              <a:rPr lang="en-US" dirty="0">
                <a:ea typeface="+mn-lt"/>
                <a:cs typeface="+mn-lt"/>
              </a:rPr>
              <a:t>Drop off your child on Dragons Way behind the school</a:t>
            </a:r>
          </a:p>
          <a:p>
            <a:r>
              <a:rPr lang="en-US" dirty="0"/>
              <a:t>Morning Drop off time for car riders </a:t>
            </a:r>
            <a:r>
              <a:rPr lang="en-US" dirty="0" smtClean="0"/>
              <a:t>8:50 </a:t>
            </a:r>
            <a:r>
              <a:rPr lang="en-US" dirty="0"/>
              <a:t>A.M.</a:t>
            </a:r>
          </a:p>
          <a:p>
            <a:r>
              <a:rPr lang="en-US" dirty="0"/>
              <a:t>Early drop off students are unsupervised. Please remain with your child until </a:t>
            </a:r>
            <a:r>
              <a:rPr lang="en-US" dirty="0" smtClean="0"/>
              <a:t>8:50 </a:t>
            </a:r>
            <a:r>
              <a:rPr lang="en-US" dirty="0"/>
              <a:t>A.M. when teachers report for duty. 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19DEE5-69CF-4AA8-8933-FF4BD04BC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820" y="2017343"/>
            <a:ext cx="5444322" cy="3441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latin typeface="FrankRuehl"/>
                <a:cs typeface="FrankRuehl"/>
              </a:rPr>
              <a:t>Afternoon  Dismissal </a:t>
            </a:r>
          </a:p>
          <a:p>
            <a:r>
              <a:rPr lang="en-US" dirty="0"/>
              <a:t>Bus riders will report to bus loading zone</a:t>
            </a:r>
          </a:p>
          <a:p>
            <a:r>
              <a:rPr lang="en-US" dirty="0"/>
              <a:t>Walkers are dismissed from the bus loading zone where the crossing guard is located</a:t>
            </a:r>
          </a:p>
          <a:p>
            <a:r>
              <a:rPr lang="en-US" dirty="0"/>
              <a:t>Car Riders pick up time </a:t>
            </a:r>
            <a:r>
              <a:rPr lang="en-US" dirty="0" smtClean="0"/>
              <a:t>4:05</a:t>
            </a:r>
            <a:r>
              <a:rPr lang="en-US" dirty="0"/>
              <a:t> p.m.</a:t>
            </a:r>
          </a:p>
        </p:txBody>
      </p:sp>
    </p:spTree>
    <p:extLst>
      <p:ext uri="{BB962C8B-B14F-4D97-AF65-F5344CB8AC3E}">
        <p14:creationId xmlns:p14="http://schemas.microsoft.com/office/powerpoint/2010/main" val="2977271390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4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1893</TotalTime>
  <Words>267</Words>
  <Application>Microsoft Office PowerPoint</Application>
  <PresentationFormat>Widescreen</PresentationFormat>
  <Paragraphs>57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AngsanaUPC</vt:lpstr>
      <vt:lpstr>Arial</vt:lpstr>
      <vt:lpstr>Baskerville Old Face</vt:lpstr>
      <vt:lpstr>Bookman Old Style</vt:lpstr>
      <vt:lpstr>Footlight MT Light</vt:lpstr>
      <vt:lpstr>FrankRuehl</vt:lpstr>
      <vt:lpstr>Gigi</vt:lpstr>
      <vt:lpstr>Gill Sans MT</vt:lpstr>
      <vt:lpstr>Gallery</vt:lpstr>
      <vt:lpstr>Gallery</vt:lpstr>
      <vt:lpstr>Brian baldowski 8th grade language arts     </vt:lpstr>
      <vt:lpstr>Mr. baldowski’s Contact Information </vt:lpstr>
      <vt:lpstr>PowerPoint Presentation</vt:lpstr>
      <vt:lpstr>About Mr. Baldowski </vt:lpstr>
      <vt:lpstr>PowerPoint Presentation</vt:lpstr>
      <vt:lpstr>PowerPoint Presentation</vt:lpstr>
      <vt:lpstr>Daily Schedule</vt:lpstr>
      <vt:lpstr>CHECKOUT Mr. Baldowski’s WEBSITE TO VIEW THE FOLLOWING INFORMATION</vt:lpstr>
      <vt:lpstr>Arrival and Dismissal </vt:lpstr>
      <vt:lpstr>RCSS Learning Platform and Canvas 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Arnold, Latasha</dc:creator>
  <cp:lastModifiedBy>Brian Baldowski</cp:lastModifiedBy>
  <cp:revision>742</cp:revision>
  <dcterms:created xsi:type="dcterms:W3CDTF">2020-08-03T17:10:01Z</dcterms:created>
  <dcterms:modified xsi:type="dcterms:W3CDTF">2022-08-03T00:02:08Z</dcterms:modified>
</cp:coreProperties>
</file>